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89" autoAdjust="0"/>
    <p:restoredTop sz="94660"/>
  </p:normalViewPr>
  <p:slideViewPr>
    <p:cSldViewPr snapToGrid="0">
      <p:cViewPr>
        <p:scale>
          <a:sx n="71" d="100"/>
          <a:sy n="71" d="100"/>
        </p:scale>
        <p:origin x="-702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590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066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8078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790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7229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545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57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96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617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585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4517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616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414675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7298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4807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7320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01DDA-F235-4DA2-9251-990842E93CAB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6784219-4336-47F5-AB83-1A68E3C997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0082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6FAA17-451A-4AB2-B7F2-203168F87B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Traditional and Complementary Medicine Systems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EE2C351-EC61-418A-BAC2-0DFF0CF5FB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in Treating Mental Health Problems</a:t>
            </a:r>
          </a:p>
        </p:txBody>
      </p:sp>
    </p:spTree>
    <p:extLst>
      <p:ext uri="{BB962C8B-B14F-4D97-AF65-F5344CB8AC3E}">
        <p14:creationId xmlns:p14="http://schemas.microsoft.com/office/powerpoint/2010/main" xmlns="" val="1638669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9AD145-68BF-4AB0-9834-7F376FDE0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Abstract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81DA30-C620-4436-B343-57164CAAF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781" y="1501684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and complementary systems of medicine (TCM)involves a wide range of culturally related practices.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has established that TCM is extensively used in mental illness treatment in low and middle-income countries (LMICs).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differences exist between conventional and diagnostic TCM, especially in the source and nature of psychological disorders.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TCM treatment methods may not show similarities in their approach to patient rights and care.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a collaboration between TCM and conventional medicine can be achieved in the care of mentally ill individuals.</a:t>
            </a:r>
          </a:p>
        </p:txBody>
      </p:sp>
    </p:spTree>
    <p:extLst>
      <p:ext uri="{BB962C8B-B14F-4D97-AF65-F5344CB8AC3E}">
        <p14:creationId xmlns:p14="http://schemas.microsoft.com/office/powerpoint/2010/main" xmlns="" val="1659713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A88E65-5E28-47A8-BC45-D26C3ACB5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C4040E-7F59-4FCE-847D-6374437F8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146" y="1488236"/>
            <a:ext cx="8596668" cy="3880773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performed a narrative review of literature focusing on recent activities of TCM providers to establish the possibility of using these methods to enhance psychological wellness service.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obtain data relevant to the two TCM methods, we searched various electronic databases, including Scopus and Psych-Articles Medline.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obtained TCM-related documents from the pool of traditional healers followed by a sorting process to categorize the papers into the correct subsections.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Here, papers that succinctly mentioned mental well-being but discussed physical issues comprehensively were excluded from the review. </a:t>
            </a:r>
          </a:p>
        </p:txBody>
      </p:sp>
    </p:spTree>
    <p:extLst>
      <p:ext uri="{BB962C8B-B14F-4D97-AF65-F5344CB8AC3E}">
        <p14:creationId xmlns:p14="http://schemas.microsoft.com/office/powerpoint/2010/main" xmlns="" val="3094831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8F8F2-2F57-40B7-8CE0-23AB2A29A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6C9906-B79C-469D-B51F-D4BC92072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122" y="1582366"/>
            <a:ext cx="8596668" cy="3880773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medicine (TM) is the set of knowledge, skill, and activities dictated by the varying cultural beliefs, theories, and experiences (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Gureje et al., 2015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 is used in the prevention, diagnosis, health improvement, and therapy of mental disorders.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Complementary and alternative medicine (CAM) refers to TM used in areas outside its original cultural background.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 processes act as alternatives to conventional medicine (CM) or therapies designed to complement the CM.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Although CAM therapies are not part of traditional biomedicine, they can be integrated into CM to achieve a more significant therapeutic effect.</a:t>
            </a:r>
          </a:p>
        </p:txBody>
      </p:sp>
    </p:spTree>
    <p:extLst>
      <p:ext uri="{BB962C8B-B14F-4D97-AF65-F5344CB8AC3E}">
        <p14:creationId xmlns:p14="http://schemas.microsoft.com/office/powerpoint/2010/main" xmlns="" val="2321428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BE5DF7-4D26-4BD8-BA0A-982232400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Profile and Diversity of Traditional and Complementary Medicine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3248ADA-FB96-4B1C-83F8-A552827AE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TM and CAM range of practice and popularity in different cultural groups, generalizing the prevalence of the use of TCM is difficult.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twelve-month prevalence rates for CAM range from 10% to 76% with reference to the population studied, treatments regarded as CAM, and information collection methods.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CAM in psychiatric patients is high due to the severe and subjective nature of psychological illnesses (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Gureje et al., 2015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low and middle-income countries have diagnosed varying rates of psychiatric conditions, with major depressive disorder having the highest rate of 24%.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481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823A57-259B-4046-BF98-B42E5A8FA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Assessment, Diagnosis and Treatment of Mental Disorders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825320-51D9-49EE-8C31-CA6B0813A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therapy modality evaluates and classifies patients’ stress using a unique disease philosophy accommodated in a broader cosmological global view (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Gureje et al., 2015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approaches combine divination, history, evaluation, and observation of an individual to identify the mental disorder.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healers use therapy modalities that link with traditional beliefs about the cause of the illness and target eradicating it rather than addressing the symptoms (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Gureje et al., 2015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Non-pharmacological therapy procedures may combine physical restraints such as isolation, incantations, and the use of manacles and shackles.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 modalities have adopted more conventional psychiatric diagnoses such as anxiety and depression.</a:t>
            </a:r>
          </a:p>
        </p:txBody>
      </p:sp>
    </p:spTree>
    <p:extLst>
      <p:ext uri="{BB962C8B-B14F-4D97-AF65-F5344CB8AC3E}">
        <p14:creationId xmlns:p14="http://schemas.microsoft.com/office/powerpoint/2010/main" xmlns="" val="2631578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AD81E8-A95A-4637-8292-4D56DEBA0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and Economic Context in which TCM Operates and Flourishes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2F6F0E-EF85-4137-ADC7-423F40048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cultural and social changes over the past fifty years have increased the popularity and use of CAM in the developed world.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Countries like China and India have approved the inclusion of TM into mainstream medical care delivery systems, receiving political backing from the highest quarters (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Gureje et al., 2015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high-income nations, people with good economic power are prone to seeking CAM services whereas, in low-income countries, economically disadvantaged individuals are more likely to seek these services.</a:t>
            </a:r>
          </a:p>
        </p:txBody>
      </p:sp>
    </p:spTree>
    <p:extLst>
      <p:ext uri="{BB962C8B-B14F-4D97-AF65-F5344CB8AC3E}">
        <p14:creationId xmlns:p14="http://schemas.microsoft.com/office/powerpoint/2010/main" xmlns="" val="3233473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2B7C41-1D5A-45F4-B868-8A0080F1A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of Complementary and Alternative Mental Health Providers in the Global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E944CEF-C5D7-481F-9CCF-8FB72F1B2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the treatment gap for neurological, mental, and substance use disorders in LMICs, an immediate scaling up of the provision of essential psychological health services is needed.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Incorporating traditional health  (TH) into mainstream health services Is more desired than conventional health providers due to a large number of TH healers (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Gureje et al., 2015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limited evidence exists on the collaborative use of traditional healers in the provision of community-based mental health care in LMICs.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 refers to a wide range of health care practices that do not exist in a country’s tradition and are not included in the formal health system.</a:t>
            </a:r>
          </a:p>
        </p:txBody>
      </p:sp>
    </p:spTree>
    <p:extLst>
      <p:ext uri="{BB962C8B-B14F-4D97-AF65-F5344CB8AC3E}">
        <p14:creationId xmlns:p14="http://schemas.microsoft.com/office/powerpoint/2010/main" xmlns="" val="2070072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7513DA-7F17-463D-80E1-6890A3C8F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047A16-57E3-4757-8805-0D441D9C2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52" y="1394107"/>
            <a:ext cx="8596668" cy="3880773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Traditional, complementary, and alternative medicine form a set of cultural approaches to mental disorders and the most appropriate treatment mechanisms.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traditional methods find use in a community depending on the physical location and the economic power of the people.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low number of mental health care providers in low and middle-income countries creates the need to incorporate traditional healers in health care to improve care availability.</a:t>
            </a:r>
          </a:p>
        </p:txBody>
      </p:sp>
    </p:spTree>
    <p:extLst>
      <p:ext uri="{BB962C8B-B14F-4D97-AF65-F5344CB8AC3E}">
        <p14:creationId xmlns:p14="http://schemas.microsoft.com/office/powerpoint/2010/main" xmlns="" val="4099493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F26A3B-49FF-4DAA-9B01-E52FC6BCA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DAA60B-B241-4D23-8164-BE924C395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734" y="1689942"/>
            <a:ext cx="8596668" cy="3880773"/>
          </a:xfrm>
        </p:spPr>
        <p:txBody>
          <a:bodyPr>
            <a:normAutofit/>
          </a:bodyPr>
          <a:lstStyle/>
          <a:p>
            <a:pPr marL="6286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Gureje, O., Nortje, G., Makanjuola, V., Oladeji, B. D., Seedat, S., &amp; Jenkins, R. (2015). The role of global traditional and complementary systems of medicine in the treatment of mental health disorders. </a:t>
            </a:r>
            <a:r>
              <a:rPr lang="en-US" sz="2400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Lancet Psychiatry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400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(2), 168-177.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15885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897</Words>
  <Application>Microsoft Office PowerPoint</Application>
  <PresentationFormat>Custom</PresentationFormat>
  <Paragraphs>46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Global Traditional and Complementary Medicine Systems</vt:lpstr>
      <vt:lpstr>Abstract</vt:lpstr>
      <vt:lpstr>Introduction</vt:lpstr>
      <vt:lpstr>Definitions</vt:lpstr>
      <vt:lpstr>The Profile and Diversity of Traditional and Complementary Medicine</vt:lpstr>
      <vt:lpstr>Assessment, Diagnosis and Treatment of Mental Disorders</vt:lpstr>
      <vt:lpstr>Global and Economic Context in which TCM Operates and Flourishes</vt:lpstr>
      <vt:lpstr>Role of Complementary and Alternative Mental Health Providers in the Global Context</vt:lpstr>
      <vt:lpstr>Conclusion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2021-10-04T19:38:07Z</dcterms:created>
  <dcterms:modified xsi:type="dcterms:W3CDTF">2021-10-04T19:58:39Z</dcterms:modified>
</cp:coreProperties>
</file>